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1" r:id="rId10"/>
    <p:sldId id="269" r:id="rId11"/>
    <p:sldId id="270" r:id="rId12"/>
    <p:sldId id="271" r:id="rId13"/>
    <p:sldId id="272" r:id="rId14"/>
    <p:sldId id="287" r:id="rId15"/>
    <p:sldId id="288" r:id="rId16"/>
    <p:sldId id="289" r:id="rId17"/>
    <p:sldId id="290" r:id="rId18"/>
    <p:sldId id="273" r:id="rId19"/>
    <p:sldId id="276" r:id="rId20"/>
    <p:sldId id="277" r:id="rId21"/>
    <p:sldId id="292" r:id="rId22"/>
    <p:sldId id="293" r:id="rId23"/>
    <p:sldId id="294" r:id="rId24"/>
    <p:sldId id="297" r:id="rId25"/>
    <p:sldId id="306" r:id="rId26"/>
    <p:sldId id="303" r:id="rId27"/>
    <p:sldId id="295" r:id="rId28"/>
    <p:sldId id="296" r:id="rId29"/>
    <p:sldId id="308" r:id="rId30"/>
    <p:sldId id="309" r:id="rId31"/>
  </p:sldIdLst>
  <p:sldSz cx="9144000" cy="6858000" type="screen4x3"/>
  <p:notesSz cx="6797675" cy="98742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C540B6A-A59C-4F0F-A2C0-FF25495A4674}" type="datetimeFigureOut">
              <a:rPr lang="en-GB"/>
              <a:pPr>
                <a:defRPr/>
              </a:pPr>
              <a:t>14/07/15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EA18A74-2E99-4159-94E2-AAF64E295F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318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31812FA-67F1-4EB9-88C7-3CF0411D07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218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EEE2-F34C-4A79-9250-05F9F25959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08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18B0F-A990-4D38-8DB6-3943D1A920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663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46EE3-7E07-4ED5-A654-333D3CFB59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29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43833-0457-428C-BD3A-86136FAA98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526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6C6D3-F830-42E9-AAD9-EEA3E4C56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648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82710-ED40-4C48-908D-F6CDCB2CBE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63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F2955-7318-463A-814C-88DB36FF6C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987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1C98F-463C-4344-A379-810CECF309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06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00254-55DE-46B5-B72A-E3ABA1F57B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145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5D46D-9F29-4CC1-AF06-4A36BB7D6B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73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9C154-EDCA-4EAB-B9A7-690110C766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174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DDDC4BF-D2A8-4B14-AD68-716C9BF1F4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C5R9WPId0s" TargetMode="External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hyperlink" Target="..%5C..%5C..%5C..%5Cvideos%5Cfoodie%5Cmicro%5CEpisode%2032%20-%20Externalities%20(Version%202%20-%20amplified%20audio)%20-%20YouTube.fl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Relationship Id="rId3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hyperlink" Target="http://news.bbc.co.uk/1/hi/health/4865752.stm" TargetMode="External"/><Relationship Id="rId6" Type="http://schemas.openxmlformats.org/officeDocument/2006/relationships/image" Target="../media/image10.pn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33"/>
            </a:gs>
            <a:gs pos="100000">
              <a:srgbClr val="E7FFD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Market Failure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Market Failure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burg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1850" y="3500438"/>
            <a:ext cx="4502150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75" y="188913"/>
            <a:ext cx="6084888" cy="6858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So which is number 2 – over/under provided, 3</a:t>
            </a:r>
            <a:r>
              <a:rPr lang="en-GB" sz="2300" baseline="30000" dirty="0" smtClean="0"/>
              <a:t>rd</a:t>
            </a:r>
            <a:r>
              <a:rPr lang="en-GB" sz="2300" dirty="0" smtClean="0"/>
              <a:t> part effects, not provided?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is fast food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is known as a </a:t>
            </a:r>
            <a:r>
              <a:rPr lang="en-GB" sz="2300" b="1" dirty="0" smtClean="0">
                <a:solidFill>
                  <a:schemeClr val="hlink"/>
                </a:solidFill>
              </a:rPr>
              <a:t>demerit good</a:t>
            </a:r>
            <a:endParaRPr lang="en-GB" sz="23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The government thinks that demerit goods are bad for both the people that use them and society as a whole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The market </a:t>
            </a:r>
            <a:r>
              <a:rPr lang="en-GB" sz="2300" dirty="0" smtClean="0">
                <a:solidFill>
                  <a:schemeClr val="hlink"/>
                </a:solidFill>
              </a:rPr>
              <a:t>provides too much</a:t>
            </a:r>
            <a:r>
              <a:rPr lang="en-GB" sz="2300" dirty="0" smtClean="0"/>
              <a:t> (there is too much demand)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Government can step in and try to reduce demand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What can it do?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could ban them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could educate consumers on the harm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Anything else?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could put a tax on them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How would that work?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300" dirty="0" smtClean="0"/>
              <a:t>It would push up the price which would cause a contraction of demand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3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/>
              <a:t>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300788" y="333375"/>
            <a:ext cx="2663825" cy="1089529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sz="1800" dirty="0">
                <a:solidFill>
                  <a:schemeClr val="accent2"/>
                </a:solidFill>
              </a:rPr>
              <a:t>Demerit goods</a:t>
            </a:r>
            <a:r>
              <a:rPr lang="en-GB" sz="1800" dirty="0"/>
              <a:t> are those products that society deems as bad for </a:t>
            </a:r>
            <a:r>
              <a:rPr lang="en-GB" sz="1800" dirty="0" smtClean="0"/>
              <a:t>you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74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5" descr="smoking_lar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9863" y="0"/>
            <a:ext cx="3894137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13" descr="butter_16x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88" y="4292600"/>
            <a:ext cx="374332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79388" y="188913"/>
            <a:ext cx="42481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>
                <a:solidFill>
                  <a:schemeClr val="accent2"/>
                </a:solidFill>
              </a:rPr>
              <a:t>Why are these Demerit Goods?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924300" y="4724400"/>
            <a:ext cx="1800225" cy="201453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/>
              <a:t>If government chose tax to reduce alcohol consumption would it tax the same % as cigarettes?</a:t>
            </a:r>
          </a:p>
        </p:txBody>
      </p:sp>
      <p:pic>
        <p:nvPicPr>
          <p:cNvPr id="13318" name="Picture 11" descr="LARGE%20PHOTOS_ALCOHO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035175"/>
            <a:ext cx="4175125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9" descr="gambling_away_futur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4419600"/>
            <a:ext cx="3048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7" descr="Heroin-00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3311525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6227763" y="3357563"/>
            <a:ext cx="2916237" cy="915987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/>
              <a:t>Cigarettes may be seen as more harmful than others and have higher taxation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  <p:bldP spid="184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drax_power_stati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4435475"/>
            <a:ext cx="3663950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8900"/>
            <a:ext cx="8893175" cy="37893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So which is number 3? Over/under provided, 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part effects, not provided?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It is a factory creating pollution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It is known as a </a:t>
            </a:r>
            <a:r>
              <a:rPr lang="en-GB" sz="2000" b="1" dirty="0" smtClean="0">
                <a:solidFill>
                  <a:schemeClr val="hlink"/>
                </a:solidFill>
              </a:rPr>
              <a:t>negative externality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What is the cost imposed on the third party here?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 pollution may cause harm to society – the fumes may cause ill health to those that are not involved in the production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When the firm decides how much to provide what will it think about?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It is a profit </a:t>
            </a:r>
            <a:r>
              <a:rPr lang="en-GB" sz="2000" dirty="0" err="1" smtClean="0"/>
              <a:t>maximiser</a:t>
            </a:r>
            <a:endParaRPr lang="en-GB" sz="20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Costs will be the most important thing – if costs are low profit will be high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It only thinks about its private costs; not the cost to society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Together all the firms in the market </a:t>
            </a:r>
            <a:r>
              <a:rPr lang="en-GB" sz="2000" dirty="0" smtClean="0">
                <a:solidFill>
                  <a:schemeClr val="hlink"/>
                </a:solidFill>
              </a:rPr>
              <a:t>provide too much </a:t>
            </a:r>
            <a:r>
              <a:rPr lang="en-GB" sz="2000" dirty="0" smtClean="0"/>
              <a:t>so the government feels the need to step in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What could it do to get the market to supply less (and therefore pollute less)?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3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/>
              <a:t>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508625" y="4657725"/>
            <a:ext cx="2808288" cy="183038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 b="1"/>
              <a:t>Negative Externality</a:t>
            </a:r>
            <a:r>
              <a:rPr lang="en-GB" sz="1800"/>
              <a:t>: costs imposed on a third party not involved with the consumption or production of the good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94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donk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775" y="3357563"/>
            <a:ext cx="3098800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58750"/>
            <a:ext cx="5761038" cy="65976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2000" b="1" dirty="0" smtClean="0">
                <a:solidFill>
                  <a:schemeClr val="accent2"/>
                </a:solidFill>
              </a:rPr>
              <a:t>What can government do to fix externalities?</a:t>
            </a:r>
            <a:endParaRPr lang="en-GB" sz="2000" b="1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accent2"/>
                </a:solidFill>
              </a:rPr>
              <a:t>Regulation</a:t>
            </a:r>
            <a:r>
              <a:rPr lang="en-GB" sz="2000" dirty="0" smtClean="0"/>
              <a:t> – government can set restrictions and inspect to see these are being upheld.  If not large fines may be levied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accent2"/>
                </a:solidFill>
              </a:rPr>
              <a:t>Pollution permits</a:t>
            </a:r>
            <a:r>
              <a:rPr lang="en-GB" sz="2000" dirty="0" smtClean="0"/>
              <a:t> 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Government issues or sells permits to firms allowing them to pollute to a certain limit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This increases their costs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But…they can be traded to reduce the cost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creates an incentive to be clean because they can sell on remaining allocation. 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Firms that pollute will have higher costs than those that are clean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Regulation is the stick and the pollution permit is the carrot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Downside –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Both need teams of inspectors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Firms may move to countries that do not penalise e.g. India</a:t>
            </a:r>
          </a:p>
        </p:txBody>
      </p:sp>
      <p:pic>
        <p:nvPicPr>
          <p:cNvPr id="15364" name="Picture 4" descr="pollution - a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425" y="333375"/>
            <a:ext cx="34766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r>
              <a:rPr lang="en-GB" smtClean="0"/>
              <a:t>Watch this </a:t>
            </a:r>
            <a:r>
              <a:rPr lang="en-GB" smtClean="0">
                <a:hlinkClick r:id="rId2" action="ppaction://hlinkfile"/>
              </a:rPr>
              <a:t>mjmfoodie video</a:t>
            </a:r>
            <a:endParaRPr lang="en-GB" smtClean="0"/>
          </a:p>
          <a:p>
            <a:r>
              <a:rPr lang="en-GB" smtClean="0">
                <a:hlinkClick r:id="rId3"/>
              </a:rPr>
              <a:t>http://www.youtube.com/watch?v=yC5R9WPId0s</a:t>
            </a:r>
            <a:endParaRPr lang="en-GB" smtClean="0"/>
          </a:p>
          <a:p>
            <a:endParaRPr lang="en-GB" smtClean="0"/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575" y="2324100"/>
            <a:ext cx="554355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9213"/>
            <a:ext cx="4464050" cy="6408737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GB" sz="2400" b="1" dirty="0" smtClean="0">
                <a:solidFill>
                  <a:schemeClr val="accent2"/>
                </a:solidFill>
              </a:rPr>
              <a:t>Negative externalities</a:t>
            </a:r>
            <a:endParaRPr lang="en-GB" sz="2400" b="1" dirty="0" smtClean="0"/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When production has a negative effect on people that are not involved in the production we say there are external costs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When there are external costs we say there is a </a:t>
            </a:r>
            <a:r>
              <a:rPr lang="en-GB" sz="1800" dirty="0" smtClean="0">
                <a:solidFill>
                  <a:srgbClr val="C00000"/>
                </a:solidFill>
              </a:rPr>
              <a:t>negative externality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e.g. the noise that Wembley residents have to suffer when a rock concert is on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They don’t buy the ticket but they suffer from the noise (a cost to them)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The person buying the ticket only thinks about the cost to themselves; not to society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Another example – when you decide to take the train or drive your car to your destination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 you may only take into consideration the costs of the petrol and maybe the road tolls or congestion charges</a:t>
            </a:r>
          </a:p>
          <a:p>
            <a:pPr algn="l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you wouldn’t take into consideration the congestion, pollution or other environment damage the cost of which would fall to others.</a:t>
            </a:r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sz="2000" dirty="0" smtClean="0"/>
          </a:p>
          <a:p>
            <a:pPr lvl="1" algn="l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dirty="0" smtClean="0"/>
          </a:p>
        </p:txBody>
      </p:sp>
      <p:pic>
        <p:nvPicPr>
          <p:cNvPr id="17411" name="Picture 7" descr="stock-photo-crowd-in-blur-at-a-rock-concert-crowd-in-long-motion-blur-19437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644900"/>
            <a:ext cx="4286250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8" descr="car_pollutio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1557338"/>
            <a:ext cx="241617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88024" y="262150"/>
            <a:ext cx="2305050" cy="228917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 b="1"/>
              <a:t>Negative Externality</a:t>
            </a:r>
            <a:r>
              <a:rPr lang="en-GB" sz="1800"/>
              <a:t>: costs imposed on a third party not involved with the consumption or production of the good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88913"/>
            <a:ext cx="8137525" cy="2952750"/>
          </a:xfrm>
        </p:spPr>
        <p:txBody>
          <a:bodyPr/>
          <a:lstStyle/>
          <a:p>
            <a:pPr algn="l"/>
            <a:r>
              <a:rPr lang="en-GB" sz="4000" b="1" smtClean="0">
                <a:solidFill>
                  <a:schemeClr val="accent2"/>
                </a:solidFill>
              </a:rPr>
              <a:t>Negative externalities</a:t>
            </a:r>
            <a:endParaRPr lang="en-GB" sz="3000" smtClean="0"/>
          </a:p>
        </p:txBody>
      </p:sp>
      <p:pic>
        <p:nvPicPr>
          <p:cNvPr id="18435" name="Picture 3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9975" y="1268413"/>
            <a:ext cx="5534025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79388" y="981075"/>
            <a:ext cx="3384550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1600" dirty="0"/>
              <a:t> </a:t>
            </a:r>
            <a:r>
              <a:rPr lang="en-GB" sz="2000" dirty="0"/>
              <a:t>Another example - A chemical factory that is unregulated and pumps waste into local rivers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2000" dirty="0"/>
              <a:t>It may decide to produce a certain amount of output that takes into consideration their private costs when profit maximising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2000" dirty="0"/>
              <a:t>but does not take into consideration the costs to society of the polluted river.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sz="2000" dirty="0"/>
              <a:t>The pollution is </a:t>
            </a:r>
            <a:r>
              <a:rPr lang="en-GB" sz="2000" dirty="0" smtClean="0"/>
              <a:t>an external </a:t>
            </a:r>
            <a:r>
              <a:rPr lang="en-GB" sz="2000" dirty="0"/>
              <a:t>cost to the people who are not involved in the production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GB" sz="20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20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43" name="Group 23"/>
          <p:cNvGraphicFramePr>
            <a:graphicFrameLocks noGrp="1"/>
          </p:cNvGraphicFramePr>
          <p:nvPr/>
        </p:nvGraphicFramePr>
        <p:xfrm>
          <a:off x="508000" y="836613"/>
          <a:ext cx="8385175" cy="5688013"/>
        </p:xfrm>
        <a:graphic>
          <a:graphicData uri="http://schemas.openxmlformats.org/drawingml/2006/table">
            <a:tbl>
              <a:tblPr/>
              <a:tblGrid>
                <a:gridCol w="2392363"/>
                <a:gridCol w="355600"/>
                <a:gridCol w="2900362"/>
                <a:gridCol w="392113"/>
                <a:gridCol w="2344737"/>
              </a:tblGrid>
              <a:tr h="1035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Private Costs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+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External    costs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=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Social   Costs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277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Costs to individual consumers or firms of their economic activity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Costs to others of individual consumers or firms economic activity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Total costs to society of a given economic activity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187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costs to first parties - individuals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costs to third parties - others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Total costs to society –everyone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474" name="Text Box 22"/>
          <p:cNvSpPr txBox="1">
            <a:spLocks noChangeArrowheads="1"/>
          </p:cNvSpPr>
          <p:nvPr/>
        </p:nvSpPr>
        <p:spPr bwMode="auto">
          <a:xfrm>
            <a:off x="663575" y="157163"/>
            <a:ext cx="38481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800" b="1" dirty="0">
                <a:solidFill>
                  <a:schemeClr val="accent2"/>
                </a:solidFill>
              </a:rPr>
              <a:t>Negative externalities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ar_poll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1274763"/>
            <a:ext cx="5086350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3744913" cy="648017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3600" b="1" smtClean="0">
                <a:solidFill>
                  <a:schemeClr val="accent2"/>
                </a:solidFill>
              </a:rPr>
              <a:t>Negative externalities</a:t>
            </a:r>
            <a:endParaRPr lang="en-GB" sz="3600" b="1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Why is this a negative externality?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What is the private cost?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What is the external cost (the cost to the third party)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The social cost is both of these added together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In a perfect market the private costs would be the same as the social costs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smtClean="0"/>
              <a:t>Because the social cost is larger than the private cost there is market failure</a:t>
            </a:r>
          </a:p>
          <a:p>
            <a:pPr lvl="1" algn="l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sz="240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3744913" cy="648017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b="1" smtClean="0">
                <a:solidFill>
                  <a:schemeClr val="accent2"/>
                </a:solidFill>
              </a:rPr>
              <a:t>Negative externalities</a:t>
            </a:r>
            <a:endParaRPr lang="en-GB" b="1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Why is this a negative externality?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What is the private cost?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What is the external cost (the cost to the third party)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The social cost is both of these added together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In a perfect market the private costs would equal what?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They would equal the social costs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Because the social cost is larger than the private cost there is market failure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2000" smtClean="0"/>
          </a:p>
        </p:txBody>
      </p:sp>
      <p:pic>
        <p:nvPicPr>
          <p:cNvPr id="21507" name="Picture 4" descr="wind%20turb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0"/>
            <a:ext cx="47625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dirty="0" smtClean="0"/>
              <a:t>Learning Objective:</a:t>
            </a:r>
          </a:p>
          <a:p>
            <a:pPr>
              <a:buFont typeface="Wingdings" charset="2"/>
              <a:buChar char="Ø"/>
            </a:pPr>
            <a:r>
              <a:rPr lang="en-GB" dirty="0" smtClean="0"/>
              <a:t>describe </a:t>
            </a:r>
            <a:r>
              <a:rPr lang="en-GB" dirty="0"/>
              <a:t>the concept of market failure and explain the reasons for its occurrence</a:t>
            </a:r>
          </a:p>
          <a:p>
            <a:pPr>
              <a:buFont typeface="Wingdings" charset="2"/>
              <a:buChar char="Ø"/>
            </a:pPr>
            <a:r>
              <a:rPr lang="en-GB" dirty="0" smtClean="0"/>
              <a:t>define </a:t>
            </a:r>
            <a:r>
              <a:rPr lang="en-GB" dirty="0"/>
              <a:t>private and social costs</a:t>
            </a:r>
            <a:r>
              <a:rPr lang="en-GB" sz="800" dirty="0"/>
              <a:t>1 </a:t>
            </a:r>
            <a:r>
              <a:rPr lang="en-GB" dirty="0"/>
              <a:t>and benefits </a:t>
            </a:r>
            <a:endParaRPr lang="en-GB" dirty="0" smtClean="0"/>
          </a:p>
          <a:p>
            <a:pPr>
              <a:buFont typeface="Wingdings" charset="2"/>
              <a:buChar char="Ø"/>
            </a:pPr>
            <a:r>
              <a:rPr lang="en-GB" dirty="0" smtClean="0"/>
              <a:t>discuss </a:t>
            </a:r>
            <a:r>
              <a:rPr lang="en-GB" dirty="0"/>
              <a:t>conflicts of interest in relation to these </a:t>
            </a:r>
            <a:r>
              <a:rPr lang="en-GB" dirty="0" smtClean="0"/>
              <a:t>costs and </a:t>
            </a:r>
            <a:r>
              <a:rPr lang="en-GB" dirty="0"/>
              <a:t>benefits in the short-term and long-term through studies of the following issues: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conserving </a:t>
            </a:r>
            <a:r>
              <a:rPr lang="en-GB" dirty="0"/>
              <a:t>resources versus using resources</a:t>
            </a:r>
          </a:p>
          <a:p>
            <a:pPr lvl="1">
              <a:buFont typeface="Wingdings" charset="2"/>
              <a:buChar char="Ø"/>
            </a:pPr>
            <a:r>
              <a:rPr lang="en-GB" dirty="0" smtClean="0"/>
              <a:t>public </a:t>
            </a:r>
            <a:r>
              <a:rPr lang="en-GB" dirty="0"/>
              <a:t>expenditure versus private expenditure.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3744913" cy="648017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b="1" smtClean="0">
                <a:solidFill>
                  <a:schemeClr val="accent2"/>
                </a:solidFill>
              </a:rPr>
              <a:t>Negative externalities</a:t>
            </a:r>
            <a:endParaRPr lang="en-GB" b="1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Why is this a negative externality?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What is the private cost?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What is the external cost (the cost to the third party)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The social cost is both of these added together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In a perfect market the private costs would equal what?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They would equal the social costs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Because the social cost is larger than (?) there is market failure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smtClean="0"/>
              <a:t> ? = the private cost</a:t>
            </a:r>
            <a:endParaRPr lang="en-GB" sz="2400" smtClean="0"/>
          </a:p>
        </p:txBody>
      </p:sp>
      <p:pic>
        <p:nvPicPr>
          <p:cNvPr id="22531" name="Picture 3" descr="wind%20turb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0"/>
            <a:ext cx="47625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mobile_phone_mast_telstra_antenna_tow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5900" y="0"/>
            <a:ext cx="5076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43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191060"/>
              </p:ext>
            </p:extLst>
          </p:nvPr>
        </p:nvGraphicFramePr>
        <p:xfrm>
          <a:off x="508000" y="837331"/>
          <a:ext cx="8385175" cy="5688013"/>
        </p:xfrm>
        <a:graphic>
          <a:graphicData uri="http://schemas.openxmlformats.org/drawingml/2006/table">
            <a:tbl>
              <a:tblPr/>
              <a:tblGrid>
                <a:gridCol w="2392363"/>
                <a:gridCol w="355600"/>
                <a:gridCol w="2900362"/>
                <a:gridCol w="392113"/>
                <a:gridCol w="2344737"/>
              </a:tblGrid>
              <a:tr h="1035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Social        costs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=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Social   benefits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277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Total costs to society of a given economic activity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Total benefits to society of a given economic activity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187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Total costs to society – everyone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Total benefits to society –everyone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474" name="Text Box 22"/>
          <p:cNvSpPr txBox="1">
            <a:spLocks noChangeArrowheads="1"/>
          </p:cNvSpPr>
          <p:nvPr/>
        </p:nvSpPr>
        <p:spPr bwMode="auto">
          <a:xfrm>
            <a:off x="663575" y="157163"/>
            <a:ext cx="26645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800" b="1" dirty="0" smtClean="0">
                <a:solidFill>
                  <a:schemeClr val="accent2"/>
                </a:solidFill>
              </a:rPr>
              <a:t>Perfect Market</a:t>
            </a:r>
            <a:endParaRPr lang="en-GB" sz="2800" b="1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3575" y="1340768"/>
            <a:ext cx="254027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perfect market is when Social costs = Social benefits</a:t>
            </a:r>
          </a:p>
          <a:p>
            <a:endParaRPr lang="en-US" dirty="0" smtClean="0"/>
          </a:p>
          <a:p>
            <a:r>
              <a:rPr lang="en-US" dirty="0" smtClean="0"/>
              <a:t>Whenever there is more social cost than social benefit there is market failure</a:t>
            </a:r>
          </a:p>
          <a:p>
            <a:endParaRPr lang="en-US" dirty="0"/>
          </a:p>
          <a:p>
            <a:r>
              <a:rPr lang="en-US" dirty="0" smtClean="0"/>
              <a:t>Whenever there is more social benefits than social costs there is market failure</a:t>
            </a:r>
          </a:p>
          <a:p>
            <a:endParaRPr lang="en-US" dirty="0"/>
          </a:p>
          <a:p>
            <a:r>
              <a:rPr lang="en-US" dirty="0" smtClean="0"/>
              <a:t>If there is an external cost or an external benefit there is market failure 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15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45365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 ‘</a:t>
            </a:r>
            <a:r>
              <a:rPr lang="en-US" b="1" dirty="0" smtClean="0">
                <a:solidFill>
                  <a:srgbClr val="C00000"/>
                </a:solidFill>
              </a:rPr>
              <a:t>River Life Dead</a:t>
            </a:r>
            <a:r>
              <a:rPr lang="en-US" dirty="0" smtClean="0"/>
              <a:t>’ on Page 78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Write some bullet points……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What are the private costs to the firm?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What are the external costs to people that are not involved in the production?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What are the private benefits to the firm?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What are the external benefits to those not involved in production?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717032"/>
            <a:ext cx="3648406" cy="27363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32656"/>
            <a:ext cx="3894572" cy="25922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4008" y="3356992"/>
            <a:ext cx="2016224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Private costs = cost to the firm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667166" y="4384281"/>
            <a:ext cx="2016224" cy="1477328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External costs = costs to the people not involved in the production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10388" y="3183952"/>
            <a:ext cx="2016224" cy="92333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Private benefits = benefits to the firm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879326" y="4384281"/>
            <a:ext cx="2016224" cy="147732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External benefits = benefits to the people not involved in the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9367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lang="en-GB" sz="36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An economic use of resources?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2971800" y="2286000"/>
            <a:ext cx="6064696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GB" sz="2200" b="1" dirty="0">
                <a:latin typeface="Arial" charset="0"/>
                <a:ea typeface="ＭＳ Ｐゴシック" charset="0"/>
              </a:rPr>
              <a:t>If total social benefit </a:t>
            </a:r>
            <a:r>
              <a:rPr lang="en-GB" sz="2200" b="1" dirty="0" smtClean="0">
                <a:latin typeface="Arial" charset="0"/>
                <a:ea typeface="ＭＳ Ｐゴシック" charset="0"/>
              </a:rPr>
              <a:t>&gt; or = </a:t>
            </a:r>
            <a:r>
              <a:rPr lang="en-GB" sz="2200" b="1" dirty="0">
                <a:latin typeface="Arial" charset="0"/>
                <a:ea typeface="ＭＳ Ｐゴシック" charset="0"/>
              </a:rPr>
              <a:t>total social cost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2895600" y="4343400"/>
            <a:ext cx="57912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GB" sz="2200" b="1">
                <a:latin typeface="Arial" charset="0"/>
                <a:ea typeface="ＭＳ Ｐゴシック" charset="0"/>
              </a:rPr>
              <a:t>If total social cost  &gt; total social benefit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2971800" y="5181600"/>
            <a:ext cx="525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>
                <a:latin typeface="Times New Roman" charset="0"/>
                <a:ea typeface="ＭＳ Ｐゴシック" charset="0"/>
              </a:rPr>
              <a:t>Economic welfare can be improved by reducing production and consumption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3048000" y="2971800"/>
            <a:ext cx="525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>
                <a:latin typeface="Times New Roman" charset="0"/>
                <a:ea typeface="ＭＳ Ｐゴシック" charset="0"/>
              </a:rPr>
              <a:t>Economic welfare can be improved by encouraging more production and consumption</a:t>
            </a:r>
          </a:p>
        </p:txBody>
      </p:sp>
      <p:sp>
        <p:nvSpPr>
          <p:cNvPr id="10" name="Multiply 9"/>
          <p:cNvSpPr/>
          <p:nvPr/>
        </p:nvSpPr>
        <p:spPr bwMode="auto">
          <a:xfrm>
            <a:off x="1258888" y="4221163"/>
            <a:ext cx="1441450" cy="1439862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488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2349500"/>
            <a:ext cx="10795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3853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6049367" cy="648017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sz="2400" b="1" dirty="0" smtClean="0">
                <a:solidFill>
                  <a:schemeClr val="accent2"/>
                </a:solidFill>
              </a:rPr>
              <a:t>Environmental Market Failure</a:t>
            </a:r>
            <a:endParaRPr lang="en-GB" sz="2400" b="1" dirty="0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To satisfy our growing wants for goods and services we are using up scarce natural resources (</a:t>
            </a:r>
            <a:r>
              <a:rPr lang="en-GB" sz="2000" dirty="0" smtClean="0">
                <a:solidFill>
                  <a:srgbClr val="C00000"/>
                </a:solidFill>
              </a:rPr>
              <a:t>resource depletion</a:t>
            </a:r>
            <a:r>
              <a:rPr lang="en-GB" sz="2000" dirty="0" smtClean="0"/>
              <a:t>) with are </a:t>
            </a:r>
            <a:r>
              <a:rPr lang="en-GB" sz="2000" dirty="0" smtClean="0">
                <a:solidFill>
                  <a:srgbClr val="C00000"/>
                </a:solidFill>
              </a:rPr>
              <a:t>non-renewable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Global population growth and increasing wealth in newly industrialised countries like China and India is helping to increase this demand further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Conservationists argue that we need to slow the pace at which we consume resources because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Burning fuel releases harmful emissions which contribute to global warming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Deforestation to clear land of trees for farming and building has destroyed habitats and changed local climates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Over farming has used up the goodness in soil meaning nothing can be grown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Using pesticides and fertilisers to increase crop production has polluted rivers and water supplies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Battery farming and the use of drugs to increase meat production are cruel and have helped spread disease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Overfishing has depleted fish stocks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Many animals are close to extinction</a:t>
            </a:r>
          </a:p>
          <a:p>
            <a:pPr lvl="1"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1600" dirty="0" smtClean="0"/>
              <a:t>Growing air pollution</a:t>
            </a:r>
          </a:p>
          <a:p>
            <a:pPr lvl="1" algn="l" eaLnBrk="1" hangingPunct="1">
              <a:lnSpc>
                <a:spcPct val="90000"/>
              </a:lnSpc>
            </a:pPr>
            <a:endParaRPr lang="en-GB" sz="1600" dirty="0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GB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310185" y="-27614"/>
            <a:ext cx="2736304" cy="175432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Resource depletion </a:t>
            </a:r>
            <a:r>
              <a:rPr lang="en-GB" dirty="0" smtClean="0"/>
              <a:t>– the exhaustion of natural resources through the economic activities of production, consumption and exchange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694581"/>
            <a:ext cx="2857500" cy="171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227601"/>
            <a:ext cx="3031916" cy="15841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830" y="4470670"/>
            <a:ext cx="3104210" cy="12961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083" y="5313662"/>
            <a:ext cx="2316508" cy="154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978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560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645" y="1027522"/>
            <a:ext cx="4336329" cy="517064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free market uses the price mechanism to allocate resource in the most efficient way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If firms don’t allocate resources efficiently their costs will be higher and they will not be able to compete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Conserving resources means resources not being used – using fewer resources means fewer jobs and less income.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Instead of conserving use resources more efficiently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 the free market the prices rise which discourages consumption (it works so why intervene)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As resources run out we will find alternatives e.g. biofuel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703974" y="1027521"/>
            <a:ext cx="4336329" cy="517064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market price does not include external costs of damaging the environment therefore the price is too low and demand is too high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/>
              <a:t>Taxes can be used to reduce that demand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Conserving should not result in less food or fewer goods and services just different more efficient methods of production that don’t deplete resources or damage the environment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Resources will be reallocated to areas such as organic farming, the production of environmentally friendly products and energy saving devices such as wind machines and solar panels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67645" y="170688"/>
            <a:ext cx="8672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Arguments for and against conservation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4720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8913"/>
            <a:ext cx="5041255" cy="648017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sz="2400" b="1" dirty="0" smtClean="0">
                <a:solidFill>
                  <a:schemeClr val="accent2"/>
                </a:solidFill>
              </a:rPr>
              <a:t>Monopoly Market Failure</a:t>
            </a:r>
            <a:endParaRPr lang="en-GB" sz="2400" b="1" dirty="0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A perfect market is when the market mechanism works – supply and demand create the price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When a monopoly exists they can create their own price which is higher than the market price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This can be seen to be bad for the customer</a:t>
            </a:r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However, as we will see later, the monopoly can also be good because when it makes profit it can invest in making new products giving us more choice</a:t>
            </a:r>
            <a:endParaRPr lang="en-GB" sz="1600" dirty="0" smtClean="0"/>
          </a:p>
          <a:p>
            <a:pPr lvl="1" algn="l" eaLnBrk="1" hangingPunct="1">
              <a:lnSpc>
                <a:spcPct val="90000"/>
              </a:lnSpc>
            </a:pPr>
            <a:endParaRPr lang="en-GB" sz="1600" dirty="0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algn="l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GB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310185" y="-27614"/>
            <a:ext cx="2736304" cy="175432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Monopoly power </a:t>
            </a:r>
            <a:r>
              <a:rPr lang="en-GB" dirty="0" smtClean="0"/>
              <a:t>– when a firm has a large market share and can use its power to restrict competition and push prices up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916832"/>
            <a:ext cx="2857500" cy="1895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868575"/>
            <a:ext cx="287655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30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1"/>
          <p:cNvSpPr txBox="1">
            <a:spLocks noChangeArrowheads="1"/>
          </p:cNvSpPr>
          <p:nvPr/>
        </p:nvSpPr>
        <p:spPr bwMode="auto">
          <a:xfrm>
            <a:off x="4716463" y="3860800"/>
            <a:ext cx="4103687" cy="835025"/>
          </a:xfrm>
          <a:prstGeom prst="rect">
            <a:avLst/>
          </a:prstGeom>
          <a:solidFill>
            <a:srgbClr val="FFDB7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sz="1600" b="1">
                <a:latin typeface="Arial Narrow" panose="020B0606020202030204" pitchFamily="34" charset="0"/>
              </a:rPr>
              <a:t>Tax on landfill to increase by 20% as the government attempts to reduce the amount of waste that ends up in the ground</a:t>
            </a:r>
            <a:r>
              <a:rPr lang="en-GB" sz="1600"/>
              <a:t>. 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lang="en-GB" sz="36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Correcting market failure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62000" y="2057400"/>
            <a:ext cx="3352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762000" y="1905000"/>
            <a:ext cx="7772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GB" sz="1600" dirty="0">
                <a:latin typeface="Arial" charset="0"/>
                <a:ea typeface="ＭＳ Ｐゴシック" charset="0"/>
              </a:rPr>
              <a:t>How can a government in a mixed economy ensure that firms and consumers take account of the external costs and benefits of their decisions and actions</a:t>
            </a:r>
            <a:r>
              <a:rPr lang="en-GB" dirty="0">
                <a:latin typeface="Times New Roman" charset="0"/>
                <a:ea typeface="ＭＳ Ｐゴシック" charset="0"/>
              </a:rPr>
              <a:t>?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95288" y="2708275"/>
            <a:ext cx="4105275" cy="7080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 dirty="0">
                <a:latin typeface="Times New Roman" charset="0"/>
                <a:ea typeface="ＭＳ Ｐゴシック" charset="0"/>
              </a:rPr>
              <a:t>India to enforce new regulations to curb noise pollution</a:t>
            </a:r>
          </a:p>
        </p:txBody>
      </p:sp>
      <p:sp>
        <p:nvSpPr>
          <p:cNvPr id="21511" name="Text Box 12"/>
          <p:cNvSpPr txBox="1">
            <a:spLocks noChangeArrowheads="1"/>
          </p:cNvSpPr>
          <p:nvPr/>
        </p:nvSpPr>
        <p:spPr bwMode="auto">
          <a:xfrm>
            <a:off x="4716463" y="4797425"/>
            <a:ext cx="4103687" cy="1446213"/>
          </a:xfrm>
          <a:prstGeom prst="rect">
            <a:avLst/>
          </a:prstGeom>
          <a:solidFill>
            <a:srgbClr val="FFFFB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62000" rIns="162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sz="1600" b="1"/>
              <a:t>South Africa bans plastic bags to </a:t>
            </a:r>
            <a:br>
              <a:rPr lang="en-GB" sz="1600" b="1"/>
            </a:br>
            <a:r>
              <a:rPr lang="en-GB" sz="1600" b="1"/>
              <a:t>reduce litter</a:t>
            </a:r>
          </a:p>
          <a:p>
            <a:pPr algn="l" eaLnBrk="1" hangingPunct="1">
              <a:spcBef>
                <a:spcPct val="50000"/>
              </a:spcBef>
            </a:pPr>
            <a:r>
              <a:rPr lang="en-GB" sz="1600"/>
              <a:t>Retailers caught handing out the bags now face a fine of 100,000 rand ($13,800) or a 10-year jail sentence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395288" y="4652963"/>
            <a:ext cx="4105275" cy="12001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GB" b="1" dirty="0">
                <a:latin typeface="Cambria" charset="0"/>
                <a:ea typeface="ＭＳ Ｐゴシック" charset="0"/>
              </a:rPr>
              <a:t>The Chinese government announces 18 recycling projects are to receive government subsidies covering up to 50% of total investment costs</a:t>
            </a:r>
            <a:r>
              <a:rPr lang="en-GB" dirty="0">
                <a:latin typeface="Cambria" charset="0"/>
                <a:ea typeface="ＭＳ Ｐゴシック" charset="0"/>
              </a:rPr>
              <a:t> </a:t>
            </a:r>
          </a:p>
        </p:txBody>
      </p:sp>
      <p:sp>
        <p:nvSpPr>
          <p:cNvPr id="21513" name="Text Box 15"/>
          <p:cNvSpPr txBox="1">
            <a:spLocks noChangeArrowheads="1"/>
          </p:cNvSpPr>
          <p:nvPr/>
        </p:nvSpPr>
        <p:spPr bwMode="auto">
          <a:xfrm>
            <a:off x="396875" y="3573463"/>
            <a:ext cx="4103688" cy="923925"/>
          </a:xfrm>
          <a:prstGeom prst="rect">
            <a:avLst/>
          </a:prstGeom>
          <a:solidFill>
            <a:srgbClr val="FFFFB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>
                <a:latin typeface="Arial Narrow" panose="020B0606020202030204" pitchFamily="34" charset="0"/>
              </a:rPr>
              <a:t>The Australian government has banned live cattle exports to Indonesia until safeguards are adopted to end the brutal slaughter of animals</a:t>
            </a:r>
            <a:endParaRPr lang="en-GB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4716463" y="2708275"/>
            <a:ext cx="4103687" cy="1016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n-GB" sz="2000" b="1" dirty="0">
                <a:latin typeface="Agency FB" charset="0"/>
                <a:ea typeface="ＭＳ Ｐゴシック" charset="0"/>
              </a:rPr>
              <a:t>Government unveils plan to tax the carbon emissions of the worst polluters</a:t>
            </a:r>
          </a:p>
        </p:txBody>
      </p:sp>
    </p:spTree>
    <p:extLst>
      <p:ext uri="{BB962C8B-B14F-4D97-AF65-F5344CB8AC3E}">
        <p14:creationId xmlns:p14="http://schemas.microsoft.com/office/powerpoint/2010/main" val="2162767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3988" cy="1143000"/>
          </a:xfrm>
          <a:solidFill>
            <a:srgbClr val="FFCC99"/>
          </a:solidFill>
        </p:spPr>
        <p:txBody>
          <a:bodyPr/>
          <a:lstStyle/>
          <a:p>
            <a:pPr algn="l" eaLnBrk="1" hangingPunct="1">
              <a:defRPr/>
            </a:pPr>
            <a:r>
              <a:rPr lang="en-GB" sz="4000" b="1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lang="en-GB" sz="3600" b="1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Correcting </a:t>
            </a:r>
            <a:r>
              <a:rPr lang="en-GB" sz="3600" b="1" dirty="0" smtClean="0">
                <a:solidFill>
                  <a:srgbClr val="005037"/>
                </a:solidFill>
                <a:latin typeface="Arial" charset="0"/>
                <a:ea typeface="+mj-ea"/>
                <a:cs typeface="+mj-cs"/>
              </a:rPr>
              <a:t>market failures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762000" y="2057400"/>
            <a:ext cx="3352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539750" y="1981200"/>
            <a:ext cx="3887788" cy="39687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008000"/>
                </a:solidFill>
                <a:latin typeface="Arial" charset="0"/>
                <a:ea typeface="ＭＳ Ｐゴシック" charset="0"/>
              </a:rPr>
              <a:t>To reduce external costs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57200" y="2514600"/>
            <a:ext cx="4191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008000"/>
              </a:buClr>
              <a:buFont typeface="Arial" pitchFamily="34" charset="0"/>
              <a:buChar char="•"/>
              <a:defRPr/>
            </a:pPr>
            <a:r>
              <a:rPr lang="en-GB" sz="1600" dirty="0" smtClean="0">
                <a:latin typeface="Arial" pitchFamily="34" charset="0"/>
              </a:rPr>
              <a:t>Raise taxes on firms with activities that create external costs to reduce those firms</a:t>
            </a:r>
            <a:r>
              <a:rPr lang="ja-JP" altLang="en-GB" sz="1600" dirty="0" smtClean="0">
                <a:latin typeface="Arial" pitchFamily="34" charset="0"/>
              </a:rPr>
              <a:t>’</a:t>
            </a:r>
            <a:r>
              <a:rPr lang="en-GB" altLang="ja-JP" sz="1600" dirty="0" smtClean="0">
                <a:latin typeface="Arial" pitchFamily="34" charset="0"/>
              </a:rPr>
              <a:t> after-tax profits, </a:t>
            </a:r>
            <a:r>
              <a:rPr lang="en-GB" altLang="ja-JP" sz="1400" dirty="0" smtClean="0">
                <a:solidFill>
                  <a:srgbClr val="008000"/>
                </a:solidFill>
                <a:latin typeface="Arial" pitchFamily="34" charset="0"/>
              </a:rPr>
              <a:t>e.g. taxes on emissions from the use of fossil fuels, on landfill waste and mineral extraction</a:t>
            </a:r>
          </a:p>
          <a:p>
            <a:pPr algn="l" eaLnBrk="1" hangingPunct="1">
              <a:spcBef>
                <a:spcPct val="50000"/>
              </a:spcBef>
              <a:buClr>
                <a:srgbClr val="008000"/>
              </a:buClr>
              <a:buFont typeface="Arial" pitchFamily="34" charset="0"/>
              <a:buChar char="•"/>
              <a:defRPr/>
            </a:pPr>
            <a:r>
              <a:rPr lang="en-GB" sz="1600" dirty="0" smtClean="0">
                <a:latin typeface="Arial" pitchFamily="34" charset="0"/>
              </a:rPr>
              <a:t>Increase indirect taxes on products that are considered harmful to raise their prices and discourage their consumption, </a:t>
            </a:r>
            <a:r>
              <a:rPr lang="en-GB" sz="1400" dirty="0" smtClean="0">
                <a:solidFill>
                  <a:srgbClr val="008000"/>
                </a:solidFill>
                <a:latin typeface="Arial" pitchFamily="34" charset="0"/>
              </a:rPr>
              <a:t>e.g. taxes on cigarettes, petrol, plastic bags</a:t>
            </a:r>
            <a:endParaRPr lang="en-GB" sz="1600" dirty="0" smtClean="0">
              <a:solidFill>
                <a:srgbClr val="008000"/>
              </a:solidFill>
              <a:latin typeface="Arial" pitchFamily="34" charset="0"/>
            </a:endParaRPr>
          </a:p>
          <a:p>
            <a:pPr algn="l" eaLnBrk="1" hangingPunct="1">
              <a:spcBef>
                <a:spcPct val="50000"/>
              </a:spcBef>
              <a:buClr>
                <a:srgbClr val="008000"/>
              </a:buClr>
              <a:buFont typeface="Arial" pitchFamily="34" charset="0"/>
              <a:buChar char="•"/>
              <a:defRPr/>
            </a:pPr>
            <a:r>
              <a:rPr lang="en-GB" sz="1600" dirty="0" smtClean="0">
                <a:latin typeface="Arial" pitchFamily="34" charset="0"/>
              </a:rPr>
              <a:t>Use regulations and fines to discourage the production or consumption of products or activities that are harmful, </a:t>
            </a:r>
            <a:r>
              <a:rPr lang="en-GB" sz="1400" dirty="0" smtClean="0">
                <a:solidFill>
                  <a:srgbClr val="008000"/>
                </a:solidFill>
                <a:latin typeface="Arial" pitchFamily="34" charset="0"/>
              </a:rPr>
              <a:t>e.g. smoking bans, planning controls, legal limits on air and water pollutants, anti-litter laws</a:t>
            </a:r>
            <a:endParaRPr lang="en-GB" sz="1600" dirty="0" smtClean="0">
              <a:solidFill>
                <a:srgbClr val="008000"/>
              </a:solidFill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en-GB" sz="1600" dirty="0" smtClean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4724400" y="1981200"/>
            <a:ext cx="3735388" cy="39687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GB" sz="2000" b="1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To increase external benefits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4648200" y="2492375"/>
            <a:ext cx="4244975" cy="440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 algn="l">
              <a:spcBef>
                <a:spcPct val="50000"/>
              </a:spcBef>
              <a:buClr>
                <a:srgbClr val="FF0000"/>
              </a:buClr>
              <a:buFont typeface="Arial"/>
              <a:buChar char="•"/>
              <a:defRPr/>
            </a:pPr>
            <a:r>
              <a:rPr lang="en-GB" sz="1600" dirty="0">
                <a:latin typeface="Arial" charset="0"/>
                <a:ea typeface="ＭＳ Ｐゴシック" charset="0"/>
              </a:rPr>
              <a:t>Ensure public sector provision of socially and economically desirable goods and services, </a:t>
            </a:r>
            <a:r>
              <a:rPr lang="en-GB" sz="14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e.g. providing free vaccinations and education, public parks, public transport and roads</a:t>
            </a:r>
            <a:endParaRPr lang="en-GB" sz="1600" dirty="0">
              <a:solidFill>
                <a:srgbClr val="FF0000"/>
              </a:solidFill>
              <a:latin typeface="Arial" charset="0"/>
              <a:ea typeface="ＭＳ Ｐゴシック" charset="0"/>
            </a:endParaRPr>
          </a:p>
          <a:p>
            <a:pPr marL="285750" indent="-285750" algn="l">
              <a:spcBef>
                <a:spcPct val="50000"/>
              </a:spcBef>
              <a:buClr>
                <a:srgbClr val="FF0000"/>
              </a:buClr>
              <a:buFont typeface="Arial"/>
              <a:buChar char="•"/>
              <a:defRPr/>
            </a:pPr>
            <a:r>
              <a:rPr lang="en-GB" sz="1600" dirty="0">
                <a:latin typeface="Arial" charset="0"/>
                <a:ea typeface="ＭＳ Ｐゴシック" charset="0"/>
              </a:rPr>
              <a:t>Provide subsidies to private sector firms to reduce the cost of activities and products that have external benefits, </a:t>
            </a:r>
            <a:r>
              <a:rPr lang="en-GB" sz="14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e.g. subsidies for recycling, renewable energy, organic farming</a:t>
            </a:r>
          </a:p>
          <a:p>
            <a:pPr marL="285750" indent="-285750" algn="l">
              <a:spcBef>
                <a:spcPct val="50000"/>
              </a:spcBef>
              <a:buClr>
                <a:srgbClr val="FF0000"/>
              </a:buClr>
              <a:buFont typeface="Arial"/>
              <a:buChar char="•"/>
              <a:defRPr/>
            </a:pPr>
            <a:r>
              <a:rPr lang="en-GB" sz="1600" dirty="0">
                <a:latin typeface="Arial" charset="0"/>
                <a:ea typeface="ＭＳ Ｐゴシック" charset="0"/>
              </a:rPr>
              <a:t>Use regulations to encourage firms to change their production methods, </a:t>
            </a:r>
            <a:r>
              <a:rPr lang="en-GB" sz="1400" dirty="0">
                <a:solidFill>
                  <a:srgbClr val="FF0000"/>
                </a:solidFill>
                <a:latin typeface="Arial" charset="0"/>
                <a:ea typeface="ＭＳ Ｐゴシック" charset="0"/>
              </a:rPr>
              <a:t>e.g. rules to phase out traditional light bulbs to encourage a switch to low-energy light bulbs, health and safety regulations, animal welfare laws</a:t>
            </a:r>
          </a:p>
          <a:p>
            <a:pPr marL="285750" indent="-285750">
              <a:spcBef>
                <a:spcPct val="50000"/>
              </a:spcBef>
              <a:buFont typeface="Arial"/>
              <a:buChar char="•"/>
              <a:defRPr/>
            </a:pPr>
            <a:endParaRPr lang="en-GB" sz="1600" dirty="0">
              <a:solidFill>
                <a:srgbClr val="3366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728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068960"/>
            <a:ext cx="79126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4400" dirty="0" smtClean="0"/>
              <a:t>Complete assessment exercises P95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4400" dirty="0" smtClean="0"/>
              <a:t>Complete Structured Questions P97</a:t>
            </a:r>
            <a:endParaRPr lang="en-GB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370" y="0"/>
            <a:ext cx="3234630" cy="258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10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5724525" cy="6669087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How could we define the perfect market?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A free market that supplies exactly what consumers demand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 examples of market failure that we look at are….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provides too much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provides too little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GB" sz="2000" dirty="0" smtClean="0"/>
              <a:t>When the free market provides but it has an effect on a third party that is not involved in the production or consumption (that effect can be good or bad)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On the next slide I am going to show you some examples of market failure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In pairs, I want you to take 10 minutes to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Decide what kind of market failure each one is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Think about the reasons why the market fails </a:t>
            </a:r>
          </a:p>
          <a:p>
            <a:pPr marL="1371600" lvl="2" indent="-4572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E.g. what would make the market fail to provide?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/>
              <a:t> </a:t>
            </a:r>
          </a:p>
        </p:txBody>
      </p:sp>
      <p:pic>
        <p:nvPicPr>
          <p:cNvPr id="6147" name="Picture 3" descr="Market_failu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4225" y="1797050"/>
            <a:ext cx="3168650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40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0"/>
            <a:ext cx="4889500" cy="3708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154128"/>
            <a:ext cx="6624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</a:rPr>
              <a:t>Homework</a:t>
            </a:r>
          </a:p>
          <a:p>
            <a:r>
              <a:rPr lang="en-US" sz="2800" dirty="0"/>
              <a:t>Complete Exam Preparation 2.3 P93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Print the answers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Mark your questions (answers in CD from text book)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Write comments in another </a:t>
            </a:r>
            <a:r>
              <a:rPr lang="en-US" sz="2800" dirty="0" err="1" smtClean="0"/>
              <a:t>colour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94803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drax_power_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2299" y="3226240"/>
            <a:ext cx="5359401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6" descr="burg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934" y="25620"/>
            <a:ext cx="4752975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vaccin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4980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4211638" y="2708275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/>
              <a:t>1</a:t>
            </a:r>
          </a:p>
        </p:txBody>
      </p:sp>
      <p:sp>
        <p:nvSpPr>
          <p:cNvPr id="7175" name="Text Box 9"/>
          <p:cNvSpPr txBox="1">
            <a:spLocks noChangeArrowheads="1"/>
          </p:cNvSpPr>
          <p:nvPr/>
        </p:nvSpPr>
        <p:spPr bwMode="auto">
          <a:xfrm>
            <a:off x="8783638" y="188913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/>
              <a:t>2</a:t>
            </a:r>
          </a:p>
        </p:txBody>
      </p:sp>
      <p:sp>
        <p:nvSpPr>
          <p:cNvPr id="7176" name="Text Box 10"/>
          <p:cNvSpPr txBox="1">
            <a:spLocks noChangeArrowheads="1"/>
          </p:cNvSpPr>
          <p:nvPr/>
        </p:nvSpPr>
        <p:spPr bwMode="auto">
          <a:xfrm>
            <a:off x="3995738" y="3429000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/>
              <a:t>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vaccinati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628800"/>
            <a:ext cx="38925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6227763" cy="6858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So which is number 1?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It is a vaccination service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It is known as a </a:t>
            </a:r>
            <a:r>
              <a:rPr lang="en-GB" sz="2000" b="1" dirty="0" smtClean="0">
                <a:solidFill>
                  <a:schemeClr val="hlink"/>
                </a:solidFill>
              </a:rPr>
              <a:t>merit good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 government thinks that merit goods provide positive benefits for both the people that use them and society as a whole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There is the benefit of the vaccine to the person who is getting it (they don’t get the disease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There is also a benefit to society because they won’t get diseases too plus a society that is healthy is more productive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Government thinks we should consume more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Because the market </a:t>
            </a:r>
            <a:r>
              <a:rPr lang="en-GB" sz="2000" dirty="0" smtClean="0">
                <a:solidFill>
                  <a:schemeClr val="hlink"/>
                </a:solidFill>
              </a:rPr>
              <a:t>doesn’t provide enough</a:t>
            </a:r>
            <a:r>
              <a:rPr lang="en-GB" sz="2000" dirty="0" smtClean="0"/>
              <a:t> (because there is not enough demand) the government has to step in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How can it supply more or increase demand?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It can provide them directly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It can subsidise them so that there is no </a:t>
            </a:r>
            <a:r>
              <a:rPr lang="en-GB" sz="2000" i="1" dirty="0" smtClean="0"/>
              <a:t>direct</a:t>
            </a:r>
            <a:r>
              <a:rPr lang="en-GB" sz="2000" dirty="0" smtClean="0"/>
              <a:t> cost to the consumer 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Why no </a:t>
            </a:r>
            <a:r>
              <a:rPr lang="en-GB" sz="2000" i="1" dirty="0" smtClean="0"/>
              <a:t>direct </a:t>
            </a:r>
            <a:r>
              <a:rPr lang="en-GB" sz="2000" dirty="0" smtClean="0"/>
              <a:t>cost?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Because they pay </a:t>
            </a:r>
            <a:r>
              <a:rPr lang="en-GB" sz="2000" i="1" dirty="0" smtClean="0"/>
              <a:t>indirectly</a:t>
            </a:r>
            <a:r>
              <a:rPr lang="en-GB" sz="2000" dirty="0" smtClean="0"/>
              <a:t> through taxes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If the price is low (or free) there will be an extension of demand 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300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/>
              <a:t> 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178068" y="346113"/>
            <a:ext cx="3061146" cy="107721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>
                <a:solidFill>
                  <a:schemeClr val="accent2"/>
                </a:solidFill>
              </a:rPr>
              <a:t>Merit goods</a:t>
            </a:r>
            <a:r>
              <a:rPr lang="en-GB" sz="2000" dirty="0"/>
              <a:t> are products that society </a:t>
            </a:r>
            <a:r>
              <a:rPr lang="en-GB" sz="2000" dirty="0" smtClean="0"/>
              <a:t>judges are good for us and are not consumed enough</a:t>
            </a:r>
            <a:endParaRPr lang="en-GB" sz="200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975350" y="4498094"/>
            <a:ext cx="3061146" cy="83099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Private benefits </a:t>
            </a:r>
            <a:r>
              <a:rPr lang="en-GB" sz="2000" dirty="0" smtClean="0"/>
              <a:t>are the benefits to those who are consuming or producing</a:t>
            </a:r>
            <a:endParaRPr lang="en-GB" sz="2000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975350" y="5519263"/>
            <a:ext cx="3061146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sz="2000" dirty="0" smtClean="0">
                <a:solidFill>
                  <a:schemeClr val="accent2"/>
                </a:solidFill>
              </a:rPr>
              <a:t>External benefits </a:t>
            </a:r>
            <a:r>
              <a:rPr lang="en-GB" sz="2000" dirty="0" smtClean="0"/>
              <a:t>are the benefits to those who are not involved in the production or consumption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04813"/>
            <a:ext cx="8496300" cy="626427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sz="2400" b="1" dirty="0" smtClean="0">
                <a:solidFill>
                  <a:schemeClr val="accent2"/>
                </a:solidFill>
              </a:rPr>
              <a:t>Information failure: merit goods 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accent2"/>
                </a:solidFill>
              </a:rPr>
              <a:t>Merit goods</a:t>
            </a:r>
            <a:r>
              <a:rPr lang="en-GB" sz="2000" dirty="0" smtClean="0"/>
              <a:t> are products that society values and </a:t>
            </a:r>
            <a:r>
              <a:rPr lang="en-GB" sz="2000" i="1" dirty="0" smtClean="0"/>
              <a:t>judges</a:t>
            </a:r>
            <a:r>
              <a:rPr lang="en-GB" sz="2000" dirty="0" smtClean="0"/>
              <a:t> that society should have regardless of whether an individual wants them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The UK government believes that individuals may not act in their own best interest in part because they do not have the full information on the long term benefits (</a:t>
            </a:r>
            <a:r>
              <a:rPr lang="en-GB" sz="2000" dirty="0" smtClean="0">
                <a:solidFill>
                  <a:srgbClr val="C00000"/>
                </a:solidFill>
              </a:rPr>
              <a:t>information failure</a:t>
            </a:r>
            <a:r>
              <a:rPr lang="en-GB" sz="2000" dirty="0" smtClean="0"/>
              <a:t>)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Merit goods are under-consumed because people don’t realise that they are not only good for them but good for society too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Government will seek to encourage more consumption of merit goods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000" dirty="0" smtClean="0">
              <a:solidFill>
                <a:schemeClr val="accent2"/>
              </a:solidFill>
            </a:endParaRPr>
          </a:p>
        </p:txBody>
      </p:sp>
      <p:pic>
        <p:nvPicPr>
          <p:cNvPr id="9219" name="Picture 3" descr="we_know_whats_best_for_you_bumper_sticker-p128816718301303200trl0_4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25" y="3860800"/>
            <a:ext cx="8994775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15888"/>
            <a:ext cx="8569325" cy="25923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Why is this a merit good?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If the government didn’t provide schools would everyone pay for it?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Maybe you would be too poor to afford it and leave your kids at home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GB" sz="2400" dirty="0" smtClean="0"/>
              <a:t>The market would not provide enough so government has to step in</a:t>
            </a: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sz="2400" dirty="0" smtClean="0">
              <a:solidFill>
                <a:schemeClr val="accent2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schemeClr val="accent2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dirty="0" smtClean="0"/>
          </a:p>
          <a:p>
            <a:pPr algn="l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schemeClr val="accent2"/>
              </a:solidFill>
            </a:endParaRPr>
          </a:p>
        </p:txBody>
      </p:sp>
      <p:pic>
        <p:nvPicPr>
          <p:cNvPr id="10243" name="Picture 3" descr="student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75813"/>
            <a:ext cx="5110298" cy="340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3" y="2369904"/>
            <a:ext cx="31683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When there are positive benefits to third parties who are not involved there is said to be market failure – </a:t>
            </a:r>
            <a:r>
              <a:rPr lang="en-GB" sz="2000" dirty="0" smtClean="0">
                <a:solidFill>
                  <a:srgbClr val="C00000"/>
                </a:solidFill>
              </a:rPr>
              <a:t>resources are not being allocated to their best effect</a:t>
            </a:r>
            <a:r>
              <a:rPr lang="en-GB" sz="2000" dirty="0" smtClean="0"/>
              <a:t>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When there is a positive effect on the third party we called it a </a:t>
            </a:r>
            <a:r>
              <a:rPr lang="en-GB" sz="2000" b="1" dirty="0" smtClean="0">
                <a:solidFill>
                  <a:srgbClr val="C00000"/>
                </a:solidFill>
              </a:rPr>
              <a:t>positive externality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0" descr="barrsc-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476250"/>
            <a:ext cx="3889375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librar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50" y="1268413"/>
            <a:ext cx="4124325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 descr="traini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4652963"/>
            <a:ext cx="2909887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dental_check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6275" y="3284538"/>
            <a:ext cx="295910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179388" y="188913"/>
            <a:ext cx="42481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 b="1">
                <a:solidFill>
                  <a:schemeClr val="accent2"/>
                </a:solidFill>
              </a:rPr>
              <a:t>Why are these Merit Goods?</a:t>
            </a:r>
          </a:p>
        </p:txBody>
      </p:sp>
      <p:pic>
        <p:nvPicPr>
          <p:cNvPr id="11271" name="Picture 12" descr="natural-history-museu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" y="4481513"/>
            <a:ext cx="3286125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492500" y="5516563"/>
            <a:ext cx="2232025" cy="11906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/>
              <a:t>Would government provide or subsidise these services to the same extent?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6227763" y="3644900"/>
            <a:ext cx="2916237" cy="91598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800"/>
              <a:t>Some will be more important than others and will gain more funding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7" grpId="0" animBg="1"/>
      <p:bldP spid="112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43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27260"/>
              </p:ext>
            </p:extLst>
          </p:nvPr>
        </p:nvGraphicFramePr>
        <p:xfrm>
          <a:off x="508000" y="836613"/>
          <a:ext cx="8385175" cy="5688013"/>
        </p:xfrm>
        <a:graphic>
          <a:graphicData uri="http://schemas.openxmlformats.org/drawingml/2006/table">
            <a:tbl>
              <a:tblPr/>
              <a:tblGrid>
                <a:gridCol w="2392363"/>
                <a:gridCol w="355600"/>
                <a:gridCol w="2900362"/>
                <a:gridCol w="392113"/>
                <a:gridCol w="2344737"/>
              </a:tblGrid>
              <a:tr h="1035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Private benefits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+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External    benefits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=</a:t>
                      </a:r>
                      <a:endParaRPr kumimoji="0" lang="en-GB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Social   benefits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277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Benefits to individual consumers or firms of their economic activity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Benefits to others of individual consumers or firms economic activity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Total benefits to society of a given economic activity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187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benefits to first parties - individuals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benefits to third parties - others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OfficinaSanITC" charset="0"/>
                          <a:cs typeface="Times New Roman" panose="02020603050405020304" pitchFamily="18" charset="0"/>
                        </a:rPr>
                        <a:t>Total benefits to society –everyone</a:t>
                      </a:r>
                      <a:endParaRPr kumimoji="0" lang="en-GB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474" name="Text Box 22"/>
          <p:cNvSpPr txBox="1">
            <a:spLocks noChangeArrowheads="1"/>
          </p:cNvSpPr>
          <p:nvPr/>
        </p:nvSpPr>
        <p:spPr bwMode="auto">
          <a:xfrm>
            <a:off x="663575" y="157163"/>
            <a:ext cx="37625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800" b="1" dirty="0" smtClean="0">
                <a:solidFill>
                  <a:schemeClr val="accent2"/>
                </a:solidFill>
              </a:rPr>
              <a:t>Positive </a:t>
            </a:r>
            <a:r>
              <a:rPr lang="en-GB" sz="2800" b="1" dirty="0">
                <a:solidFill>
                  <a:schemeClr val="accent2"/>
                </a:solidFill>
              </a:rPr>
              <a:t>externalities</a:t>
            </a:r>
          </a:p>
        </p:txBody>
      </p:sp>
    </p:spTree>
    <p:extLst>
      <p:ext uri="{BB962C8B-B14F-4D97-AF65-F5344CB8AC3E}">
        <p14:creationId xmlns:p14="http://schemas.microsoft.com/office/powerpoint/2010/main" val="4072070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2689</Words>
  <Application>Microsoft Macintosh PowerPoint</Application>
  <PresentationFormat>On-screen Show (4:3)</PresentationFormat>
  <Paragraphs>266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Default Design</vt:lpstr>
      <vt:lpstr>Market Failure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An economic use of resources?</vt:lpstr>
      <vt:lpstr>PowerPoint Presentation</vt:lpstr>
      <vt:lpstr>PowerPoint Presentation</vt:lpstr>
      <vt:lpstr>PowerPoint Presentation</vt:lpstr>
      <vt:lpstr> Correcting market failure</vt:lpstr>
      <vt:lpstr> Correcting market failures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Failure</dc:title>
  <dc:creator>Rom</dc:creator>
  <cp:lastModifiedBy>Julia</cp:lastModifiedBy>
  <cp:revision>42</cp:revision>
  <cp:lastPrinted>2011-11-15T12:21:04Z</cp:lastPrinted>
  <dcterms:created xsi:type="dcterms:W3CDTF">2011-11-05T15:33:56Z</dcterms:created>
  <dcterms:modified xsi:type="dcterms:W3CDTF">2015-07-14T13:07:19Z</dcterms:modified>
</cp:coreProperties>
</file>